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212000-DBAD-4ACB-B3C3-C72E7C57203A}" v="385" dt="2024-10-20T18:03:44.244"/>
    <p1510:client id="{3553B601-4240-4CD6-B45A-11312DA3477D}" v="753" dt="2024-10-20T19:10:15.836"/>
    <p1510:client id="{BE9520DB-862C-4CA7-99DE-5D9A7BE239D3}" v="161" dt="2024-10-20T16:42:01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18:19:42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19609 5894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21ab6bc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21ab6bc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21ab6bcb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21ab6bcb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21ab6bcb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21ab6bcb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002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21ab6bcb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f21ab6bcb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>
            <a:spLocks noGrp="1"/>
          </p:cNvSpPr>
          <p:nvPr>
            <p:ph type="pic" idx="2"/>
          </p:nvPr>
        </p:nvSpPr>
        <p:spPr>
          <a:xfrm>
            <a:off x="1860038" y="1722675"/>
            <a:ext cx="1185300" cy="118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" name="Google Shape;53;p13"/>
          <p:cNvSpPr txBox="1"/>
          <p:nvPr/>
        </p:nvSpPr>
        <p:spPr>
          <a:xfrm>
            <a:off x="1672263" y="3069775"/>
            <a:ext cx="15105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sz="1700" b="1">
              <a:solidFill>
                <a:srgbClr val="FFDE1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3"/>
          <p:cNvSpPr>
            <a:spLocks noGrp="1"/>
          </p:cNvSpPr>
          <p:nvPr>
            <p:ph type="pic" idx="3"/>
          </p:nvPr>
        </p:nvSpPr>
        <p:spPr>
          <a:xfrm>
            <a:off x="4004525" y="1722675"/>
            <a:ext cx="1185300" cy="118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" name="Google Shape;55;p13"/>
          <p:cNvSpPr txBox="1"/>
          <p:nvPr/>
        </p:nvSpPr>
        <p:spPr>
          <a:xfrm>
            <a:off x="3841938" y="3069775"/>
            <a:ext cx="15105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sz="1700" b="1">
              <a:solidFill>
                <a:srgbClr val="FFDE1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>
            <a:spLocks noGrp="1"/>
          </p:cNvSpPr>
          <p:nvPr>
            <p:ph type="pic" idx="4"/>
          </p:nvPr>
        </p:nvSpPr>
        <p:spPr>
          <a:xfrm>
            <a:off x="6149013" y="1722675"/>
            <a:ext cx="1185300" cy="118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13"/>
          <p:cNvSpPr txBox="1"/>
          <p:nvPr/>
        </p:nvSpPr>
        <p:spPr>
          <a:xfrm>
            <a:off x="5986413" y="3069775"/>
            <a:ext cx="15105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sz="1700" b="1">
              <a:solidFill>
                <a:srgbClr val="FFDE1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1036875" y="759250"/>
            <a:ext cx="7070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3400"/>
              <a:buFont typeface="Roboto"/>
              <a:buNone/>
              <a:defRPr sz="34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Title and Content_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9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 1">
  <p:cSld name="TITLE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379"/>
            <a:ext cx="9144000" cy="514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iketdhage1508/Grid_Roboti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29794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 dirty="0"/>
              <a:t>TEAM INTRODUCTION</a:t>
            </a:r>
            <a:endParaRPr sz="3700" dirty="0"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05162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 dirty="0">
                <a:solidFill>
                  <a:srgbClr val="000000"/>
                </a:solidFill>
              </a:rPr>
              <a:t>Title: AI-Driven Freshness Classification and Expiry Detection-Smart Vision Technology Quality Control</a:t>
            </a:r>
            <a:endParaRPr lang="en-US" sz="1400"/>
          </a:p>
          <a:p>
            <a:pPr marL="0" indent="0">
              <a:lnSpc>
                <a:spcPct val="114999"/>
              </a:lnSpc>
              <a:buNone/>
            </a:pPr>
            <a:r>
              <a:rPr lang="en" sz="1400" dirty="0">
                <a:solidFill>
                  <a:srgbClr val="000000"/>
                </a:solidFill>
              </a:rPr>
              <a:t>Team Name: </a:t>
            </a:r>
            <a:r>
              <a:rPr lang="en" sz="1400" b="1" dirty="0">
                <a:solidFill>
                  <a:srgbClr val="000000"/>
                </a:solidFill>
              </a:rPr>
              <a:t>Team </a:t>
            </a:r>
            <a:r>
              <a:rPr lang="en-US" sz="1400" b="1" err="1">
                <a:solidFill>
                  <a:srgbClr val="000000"/>
                </a:solidFill>
              </a:rPr>
              <a:t>Pravartak</a:t>
            </a:r>
            <a:endParaRPr lang="en-US" sz="1400" b="1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000000"/>
                </a:solidFill>
              </a:rPr>
              <a:t>Team Members: </a:t>
            </a:r>
            <a:endParaRPr lang="en-US" sz="1400" dirty="0">
              <a:solidFill>
                <a:srgbClr val="000000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400" dirty="0">
              <a:solidFill>
                <a:srgbClr val="000000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400" dirty="0">
              <a:solidFill>
                <a:srgbClr val="000000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400" dirty="0">
              <a:solidFill>
                <a:srgbClr val="000000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400" dirty="0">
              <a:solidFill>
                <a:srgbClr val="000000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400" dirty="0">
              <a:solidFill>
                <a:srgbClr val="000000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400" dirty="0">
              <a:solidFill>
                <a:srgbClr val="000000"/>
              </a:solidFill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400" dirty="0">
                <a:solidFill>
                  <a:srgbClr val="000000"/>
                </a:solidFill>
              </a:rPr>
              <a:t>College/University: </a:t>
            </a:r>
            <a:r>
              <a:rPr lang="en-US" sz="1400" dirty="0">
                <a:solidFill>
                  <a:srgbClr val="000000"/>
                </a:solidFill>
              </a:rPr>
              <a:t>Vishwakarma Institute of Information </a:t>
            </a:r>
            <a:r>
              <a:rPr lang="en-US" sz="1400" err="1">
                <a:solidFill>
                  <a:srgbClr val="000000"/>
                </a:solidFill>
              </a:rPr>
              <a:t>Technology,Pune</a:t>
            </a:r>
            <a:endParaRPr lang="en-US"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Date: 20-10-2024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F76DD7-0FAD-B897-1D92-4FAB66934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390055"/>
              </p:ext>
            </p:extLst>
          </p:nvPr>
        </p:nvGraphicFramePr>
        <p:xfrm>
          <a:off x="1192250" y="2054475"/>
          <a:ext cx="6762597" cy="1031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2071">
                  <a:extLst>
                    <a:ext uri="{9D8B030D-6E8A-4147-A177-3AD203B41FA5}">
                      <a16:colId xmlns:a16="http://schemas.microsoft.com/office/drawing/2014/main" val="221465356"/>
                    </a:ext>
                  </a:extLst>
                </a:gridCol>
                <a:gridCol w="4340526">
                  <a:extLst>
                    <a:ext uri="{9D8B030D-6E8A-4147-A177-3AD203B41FA5}">
                      <a16:colId xmlns:a16="http://schemas.microsoft.com/office/drawing/2014/main" val="1461537416"/>
                    </a:ext>
                  </a:extLst>
                </a:gridCol>
              </a:tblGrid>
              <a:tr h="51296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Aniket Dhage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AI and ML Engineer, Python Developer, Data Scientist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388637"/>
                  </a:ext>
                </a:extLst>
              </a:tr>
              <a:tr h="51296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Sanika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Butle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Python Developer, Software Engineer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0308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18195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Executive Summary:</a:t>
            </a:r>
            <a:endParaRPr sz="3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4DA4AB-6D53-A402-D17D-8A70939C766F}"/>
              </a:ext>
            </a:extLst>
          </p:cNvPr>
          <p:cNvSpPr txBox="1"/>
          <p:nvPr/>
        </p:nvSpPr>
        <p:spPr>
          <a:xfrm>
            <a:off x="408214" y="752929"/>
            <a:ext cx="8164284" cy="41652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74320" indent="274320">
              <a:spcBef>
                <a:spcPts val="200"/>
              </a:spcBef>
              <a:spcAft>
                <a:spcPts val="200"/>
              </a:spcAft>
              <a:buFont typeface="Wingdings"/>
              <a:buChar char="q"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Objective </a:t>
            </a:r>
            <a:endParaRPr lang="en-US" dirty="0">
              <a:solidFill>
                <a:schemeClr val="tx1"/>
              </a:solidFill>
              <a:ea typeface="Calibri"/>
            </a:endParaRPr>
          </a:p>
          <a:p>
            <a:pPr marL="731520" lvl="1" indent="-182880">
              <a:spcBef>
                <a:spcPts val="200"/>
              </a:spcBef>
              <a:spcAft>
                <a:spcPts val="200"/>
              </a:spcAft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Extract </a:t>
            </a:r>
            <a:r>
              <a:rPr lang="en-US" dirty="0"/>
              <a:t>the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Details from Labels using 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OCR.</a:t>
            </a:r>
            <a:endParaRPr lang="en-US">
              <a:solidFill>
                <a:schemeClr val="tx1"/>
              </a:solidFill>
            </a:endParaRPr>
          </a:p>
          <a:p>
            <a:pPr marL="731520" lvl="2" indent="-182880">
              <a:spcBef>
                <a:spcPts val="200"/>
              </a:spcBef>
              <a:spcAft>
                <a:spcPts val="200"/>
              </a:spcAft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OCR to get expiry date details..</a:t>
            </a:r>
            <a:endParaRPr lang="en-US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marL="731520" lvl="2" indent="-182880">
              <a:spcBef>
                <a:spcPts val="200"/>
              </a:spcBef>
              <a:spcAft>
                <a:spcPts val="200"/>
              </a:spcAft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Develop a solution to detect the 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freshness and quality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of fresh produce.</a:t>
            </a:r>
          </a:p>
          <a:p>
            <a:pPr marL="274320" indent="274320">
              <a:spcBef>
                <a:spcPts val="200"/>
              </a:spcBef>
              <a:spcAft>
                <a:spcPts val="200"/>
              </a:spcAft>
              <a:buFont typeface="Wingdings"/>
              <a:buChar char="q"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Scope</a:t>
            </a:r>
          </a:p>
          <a:p>
            <a:pPr marL="731520" lvl="2" indent="-182880">
              <a:spcBef>
                <a:spcPts val="200"/>
              </a:spcBef>
              <a:spcAft>
                <a:spcPts val="200"/>
              </a:spcAft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Classify Fresh and Rotten produce based on images along with 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Freshness Detection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731520" lvl="2" indent="-182880">
              <a:spcBef>
                <a:spcPts val="200"/>
              </a:spcBef>
              <a:spcAft>
                <a:spcPts val="200"/>
              </a:spcAft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Integrate OCR to read details from the labels and extract the expiry dates where applicable.</a:t>
            </a:r>
          </a:p>
          <a:p>
            <a:pPr marL="274320" indent="274320">
              <a:spcBef>
                <a:spcPts val="200"/>
              </a:spcBef>
              <a:spcAft>
                <a:spcPts val="200"/>
              </a:spcAft>
              <a:buFont typeface="Wingdings"/>
              <a:buChar char="q"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Key Features</a:t>
            </a:r>
          </a:p>
          <a:p>
            <a:pPr marL="731520" lvl="2" indent="-182880">
              <a:spcBef>
                <a:spcPts val="200"/>
              </a:spcBef>
              <a:spcAft>
                <a:spcPts val="200"/>
              </a:spcAft>
              <a:buFont typeface="Wingdings"/>
              <a:buChar char="Ø"/>
            </a:pP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Accurate 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Details Extraction from labels with 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confidence scores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731520" lvl="2" indent="-182880">
              <a:spcBef>
                <a:spcPts val="200"/>
              </a:spcBef>
              <a:spcAft>
                <a:spcPts val="200"/>
              </a:spcAft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Expiry date extraction and remaining days calculation for product 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shelf-life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731520" lvl="2" indent="-182880">
              <a:spcBef>
                <a:spcPts val="200"/>
              </a:spcBef>
              <a:spcAft>
                <a:spcPts val="200"/>
              </a:spcAft>
              <a:buFont typeface="Wingdings"/>
              <a:buChar char="Ø"/>
            </a:pP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Real-time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and accurate fresh produce detection and freshness evaluation.</a:t>
            </a:r>
          </a:p>
          <a:p>
            <a:pPr marL="274320" indent="274320">
              <a:spcBef>
                <a:spcPts val="200"/>
              </a:spcBef>
              <a:spcAft>
                <a:spcPts val="200"/>
              </a:spcAft>
              <a:buFont typeface="Wingdings"/>
              <a:buChar char="q"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Impact</a:t>
            </a:r>
          </a:p>
          <a:p>
            <a:pPr marL="731520" lvl="2" indent="-182880">
              <a:spcBef>
                <a:spcPts val="200"/>
              </a:spcBef>
              <a:spcAft>
                <a:spcPts val="200"/>
              </a:spcAft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Reduce manual efforts by 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automating 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the process.</a:t>
            </a:r>
          </a:p>
          <a:p>
            <a:pPr marL="731520" lvl="2" indent="-182880">
              <a:spcBef>
                <a:spcPts val="200"/>
              </a:spcBef>
              <a:spcAft>
                <a:spcPts val="200"/>
              </a:spcAft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Reduce food waste and enhance 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Inventory management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731520" lvl="2" indent="-182880">
              <a:spcBef>
                <a:spcPts val="200"/>
              </a:spcBef>
              <a:spcAft>
                <a:spcPts val="200"/>
              </a:spcAft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Provides better 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Quality Insights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311700" y="2091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Technical Approach:</a:t>
            </a:r>
            <a:endParaRPr sz="37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4ABF44-1279-FD22-0100-8F84006AA6F2}"/>
              </a:ext>
            </a:extLst>
          </p:cNvPr>
          <p:cNvSpPr txBox="1"/>
          <p:nvPr/>
        </p:nvSpPr>
        <p:spPr>
          <a:xfrm>
            <a:off x="2838181" y="4563192"/>
            <a:ext cx="30586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Code and Simulation : </a:t>
            </a:r>
            <a:r>
              <a:rPr lang="en-US" sz="1600" b="1" dirty="0">
                <a:hlinkClick r:id="rId3"/>
              </a:rPr>
              <a:t>Github</a:t>
            </a:r>
            <a:endParaRPr lang="en-US" sz="1600" b="1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0ECF8BC-6018-29C8-F51E-D60CE0D44A2C}"/>
              </a:ext>
            </a:extLst>
          </p:cNvPr>
          <p:cNvSpPr txBox="1"/>
          <p:nvPr/>
        </p:nvSpPr>
        <p:spPr>
          <a:xfrm>
            <a:off x="31750" y="866322"/>
            <a:ext cx="4540247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Solution Overview</a:t>
            </a:r>
            <a:endParaRPr lang="en-US" sz="1600" b="1">
              <a:solidFill>
                <a:schemeClr val="tx1"/>
              </a:solidFill>
            </a:endParaRPr>
          </a:p>
          <a:p>
            <a:pPr marL="457200" lvl="2" indent="-182880"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Image-based classification models trained to detect freshness and quality of produce.</a:t>
            </a:r>
          </a:p>
          <a:p>
            <a:pPr marL="457200" lvl="2" indent="-182880"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OCR extracts text from labels, including expiry dates, for shelf-life calculation.</a:t>
            </a:r>
          </a:p>
          <a:p>
            <a:pPr marL="457200" lvl="2" indent="-182880"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Multiple models tested to ensure optimal accuracy and performance.</a:t>
            </a:r>
          </a:p>
          <a:p>
            <a:pPr marL="182880" indent="-285750">
              <a:buFont typeface="Wingdings"/>
              <a:buChar char="q"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Technologies Used</a:t>
            </a:r>
          </a:p>
          <a:p>
            <a:pPr marL="457200" lvl="2" indent="-182880">
              <a:buFont typeface="Wingdings"/>
              <a:buChar char="Ø"/>
            </a:pP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ResNet50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EfficientNetB0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DenseNet121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InceptionV3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for freshness detection and classification.</a:t>
            </a:r>
          </a:p>
          <a:p>
            <a:pPr marL="457200" lvl="2" indent="-182880">
              <a:buFont typeface="Wingdings"/>
              <a:buChar char="Ø"/>
            </a:pP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TensorFlow/</a:t>
            </a:r>
            <a:r>
              <a:rPr lang="en-US" u="sng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Keras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frameworks for seamless training and evaluation.</a:t>
            </a:r>
          </a:p>
          <a:p>
            <a:pPr marL="457200" lvl="2" indent="-182880">
              <a:buFont typeface="Wingdings"/>
              <a:buChar char="Ø"/>
            </a:pPr>
            <a:r>
              <a:rPr lang="en-US" u="sng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PaddleOCR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for text recognition from labels.</a:t>
            </a:r>
          </a:p>
          <a:p>
            <a:pPr marL="457200" lvl="2" indent="-182880">
              <a:buFont typeface="Wingdings"/>
              <a:buChar char="Ø"/>
            </a:pP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Python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u="sng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Kaggle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Notebooks for model development and training.</a:t>
            </a:r>
          </a:p>
          <a:p>
            <a:pPr algn="l"/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1C96031-1E0F-7469-BB42-31EC4885E2CA}"/>
              </a:ext>
            </a:extLst>
          </p:cNvPr>
          <p:cNvSpPr txBox="1"/>
          <p:nvPr/>
        </p:nvSpPr>
        <p:spPr>
          <a:xfrm>
            <a:off x="4571998" y="966107"/>
            <a:ext cx="454478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3210" indent="-285750">
              <a:buFont typeface="Wingdings"/>
              <a:buChar char="q"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Hardware Specifications</a:t>
            </a:r>
            <a:endParaRPr lang="en-US">
              <a:solidFill>
                <a:schemeClr val="tx1"/>
              </a:solidFill>
            </a:endParaRPr>
          </a:p>
          <a:p>
            <a:pPr marL="457200" lvl="1" indent="-182880"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Training Environment: Kaggle/TensorFlow Cloud with GPU support for accelerated model training.</a:t>
            </a:r>
          </a:p>
          <a:p>
            <a:pPr marL="457200" lvl="1" indent="-182880"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Better Quality Images for better accuracy and results.</a:t>
            </a:r>
          </a:p>
          <a:p>
            <a:pPr marL="283210" indent="-285750">
              <a:buFont typeface="Wingdings"/>
              <a:buChar char="q"/>
            </a:pPr>
            <a:r>
              <a:rPr lang="en-US" sz="1600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Training Process</a:t>
            </a:r>
          </a:p>
          <a:p>
            <a:pPr marL="457200" lvl="1" indent="-182880"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Dataset: Images of fresh and rotten fruits/vegetables labeled accordingly.</a:t>
            </a:r>
          </a:p>
          <a:p>
            <a:pPr marL="457200" lvl="1" indent="-182880"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Preprocessing: Resized to 180x180 pixels for model consistency.</a:t>
            </a:r>
          </a:p>
          <a:p>
            <a:pPr marL="457200" lvl="1" indent="-182880"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Loss Function &amp; Optimizer: Sparse Categorical </a:t>
            </a:r>
            <a:r>
              <a:rPr lang="en-US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Crossentropy</a:t>
            </a: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with Adam Optimizer.</a:t>
            </a:r>
          </a:p>
          <a:p>
            <a:pPr marL="457200" lvl="1" indent="-182880">
              <a:buFont typeface="Wingdings"/>
              <a:buChar char="Ø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Evaluation Metrics: Model accuracy, validation loss curves and confusion matrices tracked throughout for better analysis of performance.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648A818-2F7F-1C8B-A66D-60EC485E5A62}"/>
              </a:ext>
            </a:extLst>
          </p:cNvPr>
          <p:cNvCxnSpPr/>
          <p:nvPr/>
        </p:nvCxnSpPr>
        <p:spPr>
          <a:xfrm>
            <a:off x="4568369" y="871764"/>
            <a:ext cx="2723" cy="3395434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68790E-F667-BE96-8E2A-2974A46477D9}"/>
              </a:ext>
            </a:extLst>
          </p:cNvPr>
          <p:cNvSpPr txBox="1">
            <a:spLocks/>
          </p:cNvSpPr>
          <p:nvPr/>
        </p:nvSpPr>
        <p:spPr>
          <a:xfrm>
            <a:off x="98522" y="118454"/>
            <a:ext cx="8520600" cy="5727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>
                <a:solidFill>
                  <a:schemeClr val="bg1"/>
                </a:solidFill>
              </a:rPr>
              <a:t>Output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11135CC-9883-6A27-9731-D67B89EB23A4}"/>
                  </a:ext>
                </a:extLst>
              </p14:cNvPr>
              <p14:cNvContentPartPr/>
              <p14:nvPr/>
            </p14:nvContentPartPr>
            <p14:xfrm>
              <a:off x="4231710" y="1970911"/>
              <a:ext cx="10902" cy="10902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11135CC-9883-6A27-9731-D67B89EB23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6610" y="1425811"/>
                <a:ext cx="1090200" cy="10902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35AF62C-0DBF-74B6-81AB-372F10C8A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350" y="1111494"/>
            <a:ext cx="4785773" cy="1877160"/>
          </a:xfrm>
          <a:prstGeom prst="rect">
            <a:avLst/>
          </a:prstGeom>
        </p:spPr>
      </p:pic>
      <p:pic>
        <p:nvPicPr>
          <p:cNvPr id="9" name="Picture 8" descr="A close up of a package&#10;&#10;Description automatically generated">
            <a:extLst>
              <a:ext uri="{FF2B5EF4-FFF2-40B4-BE49-F238E27FC236}">
                <a16:creationId xmlns:a16="http://schemas.microsoft.com/office/drawing/2014/main" id="{076801C1-997B-76AC-ECCD-58FE111E5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19" y="1110988"/>
            <a:ext cx="4044462" cy="1719629"/>
          </a:xfrm>
          <a:prstGeom prst="rect">
            <a:avLst/>
          </a:prstGeom>
        </p:spPr>
      </p:pic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E587F9A-389D-6D7B-BB47-6A81DE0D9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637" y="3204796"/>
            <a:ext cx="4876487" cy="1348713"/>
          </a:xfrm>
          <a:prstGeom prst="rect">
            <a:avLst/>
          </a:prstGeom>
        </p:spPr>
      </p:pic>
      <p:pic>
        <p:nvPicPr>
          <p:cNvPr id="13" name="Picture 12" descr="A hand holding a bottle with a label&#10;&#10;Description automatically generated">
            <a:extLst>
              <a:ext uri="{FF2B5EF4-FFF2-40B4-BE49-F238E27FC236}">
                <a16:creationId xmlns:a16="http://schemas.microsoft.com/office/drawing/2014/main" id="{D67A9E8D-669A-54B1-6775-93EF98A928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788" y="2830111"/>
            <a:ext cx="3443236" cy="22524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1FB70A-7701-3941-6457-1F6DE16894DB}"/>
              </a:ext>
            </a:extLst>
          </p:cNvPr>
          <p:cNvSpPr txBox="1"/>
          <p:nvPr/>
        </p:nvSpPr>
        <p:spPr>
          <a:xfrm>
            <a:off x="5102678" y="689428"/>
            <a:ext cx="35922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Use case 2 - </a:t>
            </a:r>
            <a:r>
              <a:rPr lang="en-US" sz="1050" dirty="0">
                <a:solidFill>
                  <a:schemeClr val="bg1"/>
                </a:solidFill>
              </a:rPr>
              <a:t>Using OCR to get expiry date 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8873-8334-374D-0FE7-099828BDF7E2}"/>
              </a:ext>
            </a:extLst>
          </p:cNvPr>
          <p:cNvSpPr txBox="1"/>
          <p:nvPr/>
        </p:nvSpPr>
        <p:spPr>
          <a:xfrm>
            <a:off x="299355" y="689427"/>
            <a:ext cx="39279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Use case 1 - </a:t>
            </a:r>
            <a:r>
              <a:rPr lang="en-US" sz="1050" dirty="0">
                <a:solidFill>
                  <a:schemeClr val="bg1"/>
                </a:solidFill>
              </a:rPr>
              <a:t>OCR to extract details from image/label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C19C0C-10F4-374C-3AE3-B2C967B93FC5}"/>
              </a:ext>
            </a:extLst>
          </p:cNvPr>
          <p:cNvSpPr txBox="1">
            <a:spLocks/>
          </p:cNvSpPr>
          <p:nvPr/>
        </p:nvSpPr>
        <p:spPr>
          <a:xfrm>
            <a:off x="152951" y="299883"/>
            <a:ext cx="8520600" cy="572700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>
                <a:solidFill>
                  <a:schemeClr val="bg1"/>
                </a:solidFill>
              </a:rPr>
              <a:t>Output – Use Case 4 </a:t>
            </a:r>
            <a:r>
              <a:rPr lang="en-US" sz="1600" dirty="0">
                <a:solidFill>
                  <a:schemeClr val="bg1"/>
                </a:solidFill>
              </a:rPr>
              <a:t>(Detecting freshness of fresh produce)</a:t>
            </a:r>
          </a:p>
        </p:txBody>
      </p:sp>
      <p:pic>
        <p:nvPicPr>
          <p:cNvPr id="6" name="orange_output">
            <a:hlinkClick r:id="" action="ppaction://media"/>
            <a:extLst>
              <a:ext uri="{FF2B5EF4-FFF2-40B4-BE49-F238E27FC236}">
                <a16:creationId xmlns:a16="http://schemas.microsoft.com/office/drawing/2014/main" id="{FEB5BD35-5B77-A8EA-85C3-FE9858FDF1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4864" y="1407886"/>
            <a:ext cx="4140200" cy="2323192"/>
          </a:xfrm>
          <a:prstGeom prst="rect">
            <a:avLst/>
          </a:prstGeom>
        </p:spPr>
      </p:pic>
      <p:pic>
        <p:nvPicPr>
          <p:cNvPr id="7" name="banana_output">
            <a:hlinkClick r:id="" action="ppaction://media"/>
            <a:extLst>
              <a:ext uri="{FF2B5EF4-FFF2-40B4-BE49-F238E27FC236}">
                <a16:creationId xmlns:a16="http://schemas.microsoft.com/office/drawing/2014/main" id="{6E5F2237-CE4D-8CA4-D447-E28CE1C471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19865" y="1407884"/>
            <a:ext cx="4144736" cy="232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0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422BA-9214-CAB1-9C6A-A40866FBEEF1}"/>
              </a:ext>
            </a:extLst>
          </p:cNvPr>
          <p:cNvSpPr txBox="1"/>
          <p:nvPr/>
        </p:nvSpPr>
        <p:spPr>
          <a:xfrm>
            <a:off x="1823356" y="2573834"/>
            <a:ext cx="549581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</a:rPr>
              <a:t>Thank You!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Simple Light</vt:lpstr>
      <vt:lpstr>PowerPoint Presentation</vt:lpstr>
      <vt:lpstr>TEAM INTRODUCTION</vt:lpstr>
      <vt:lpstr>Executive Summary:</vt:lpstr>
      <vt:lpstr>Technical Approach: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657</cp:revision>
  <dcterms:modified xsi:type="dcterms:W3CDTF">2024-10-20T19:10:16Z</dcterms:modified>
</cp:coreProperties>
</file>